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4"/>
  </p:notesMasterIdLst>
  <p:sldIdLst>
    <p:sldId id="383" r:id="rId2"/>
    <p:sldId id="365" r:id="rId3"/>
    <p:sldId id="408" r:id="rId4"/>
    <p:sldId id="416" r:id="rId5"/>
    <p:sldId id="417" r:id="rId6"/>
    <p:sldId id="410" r:id="rId7"/>
    <p:sldId id="409" r:id="rId8"/>
    <p:sldId id="411" r:id="rId9"/>
    <p:sldId id="412" r:id="rId10"/>
    <p:sldId id="413" r:id="rId11"/>
    <p:sldId id="414" r:id="rId12"/>
    <p:sldId id="415" r:id="rId13"/>
  </p:sldIdLst>
  <p:sldSz cx="9144000" cy="5143500" type="screen16x9"/>
  <p:notesSz cx="6858000" cy="9947275"/>
  <p:embeddedFontLst>
    <p:embeddedFont>
      <p:font typeface="Roboto Condensed Light" panose="020B0604020202020204" charset="0"/>
      <p:regular r:id="rId15"/>
      <p:bold r:id="rId16"/>
      <p:italic r:id="rId17"/>
      <p:boldItalic r:id="rId18"/>
    </p:embeddedFont>
    <p:embeddedFont>
      <p:font typeface="Roboto Condensed" panose="020B0604020202020204" charset="0"/>
      <p:regular r:id="rId19"/>
      <p:bold r:id="rId20"/>
      <p:italic r:id="rId21"/>
      <p:boldItalic r:id="rId22"/>
    </p:embeddedFont>
    <p:embeddedFont>
      <p:font typeface="Arvo" panose="020B060402020202020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esya" initials="O" lastIdx="1" clrIdx="0"/>
  <p:cmAuthor id="2" name="Виктор Тимченко" initials="ВТ" lastIdx="2" clrIdx="1">
    <p:extLst>
      <p:ext uri="{19B8F6BF-5375-455C-9EA6-DF929625EA0E}">
        <p15:presenceInfo xmlns:p15="http://schemas.microsoft.com/office/powerpoint/2012/main" userId="6eba07e1568c132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5378"/>
    <a:srgbClr val="C7D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C41229E-5738-4763-BE23-7A8B824F30FA}">
  <a:tblStyle styleId="{1C41229E-5738-4763-BE23-7A8B824F30F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39" autoAdjust="0"/>
    <p:restoredTop sz="88939" autoAdjust="0"/>
  </p:normalViewPr>
  <p:slideViewPr>
    <p:cSldViewPr snapToGrid="0">
      <p:cViewPr varScale="1">
        <p:scale>
          <a:sx n="152" d="100"/>
          <a:sy n="152" d="100"/>
        </p:scale>
        <p:origin x="22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70128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2874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ctrTitle"/>
          </p:nvPr>
        </p:nvSpPr>
        <p:spPr>
          <a:xfrm>
            <a:off x="938292" y="1069860"/>
            <a:ext cx="6742668" cy="26571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ФОРМА</a:t>
            </a:r>
            <a:br>
              <a:rPr lang="ru-RU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ОБУЧАЮЩИХСЯ </a:t>
            </a:r>
            <a:br>
              <a:rPr lang="ru-RU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ШКОЛА № 253</a:t>
            </a:r>
            <a:endParaRPr sz="3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977BF6-1D52-4515-85C8-B13B64749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722" y="2946318"/>
            <a:ext cx="1719221" cy="13290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137D3-474B-4E5C-89CE-03C32BD40E4B}"/>
              </a:ext>
            </a:extLst>
          </p:cNvPr>
          <p:cNvSpPr txBox="1"/>
          <p:nvPr/>
        </p:nvSpPr>
        <p:spPr>
          <a:xfrm>
            <a:off x="119818" y="179928"/>
            <a:ext cx="74980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ГОСУДАРСТВЕННОЕ БЮДЖЕТНОЕ ОБЩЕОБРАЗОВАТЕЛЬНОЕ УЧРЕЖДЕНИЕ </a:t>
            </a:r>
          </a:p>
          <a:p>
            <a:r>
              <a:rPr lang="ru-RU" b="1" kern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СРЕДНЯЯ ОБЩЕОБРАЗОВАТЕЛЬНАЯ ШКОЛА № 253 ПРИМОРСКОГО РАЙОНА  САНКТ-ПЕТЕРБУРГА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ИМЕНИ КАПИТАНА 1-ГО РАНГА П.И. ДЕРЖАВИНА</a:t>
            </a:r>
            <a:endParaRPr lang="ru-RU" b="1" kern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57F6824B-C2D3-44DC-BA73-27BDE09FD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6342" y="1728197"/>
            <a:ext cx="4216400" cy="2935781"/>
          </a:xfrm>
        </p:spPr>
        <p:txBody>
          <a:bodyPr/>
          <a:lstStyle/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mbol" panose="05050102010706020507" pitchFamily="18" charset="2"/>
              <a:buChar char=""/>
            </a:pPr>
            <a:endParaRPr lang="ru-RU" sz="1200" dirty="0" smtClean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mbol" panose="05050102010706020507" pitchFamily="18" charset="2"/>
              <a:buChar char=""/>
            </a:pPr>
            <a:endParaRPr lang="ru-RU" sz="1200" dirty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mbol" panose="05050102010706020507" pitchFamily="18" charset="2"/>
              <a:buChar char=""/>
            </a:pPr>
            <a:endParaRPr lang="ru-RU" sz="1200" dirty="0" smtClean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None/>
            </a:pPr>
            <a:endParaRPr lang="ru-RU" sz="1200" dirty="0" smtClean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0A4035-D0AD-4C33-8A1D-0C2F593AFD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13AB5E6-29A5-4CC5-AA17-B5D3D46EE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902" y="945"/>
            <a:ext cx="1720441" cy="13255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" y="413479"/>
            <a:ext cx="6627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1200" dirty="0" smtClean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МОДЕЛЬНЫЙ РЯД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(1-4 класс)  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478" y="1326507"/>
            <a:ext cx="2331861" cy="31091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334" y="1368470"/>
            <a:ext cx="1480884" cy="20091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2" y="1368470"/>
            <a:ext cx="2439471" cy="36552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39" y="3377645"/>
            <a:ext cx="1574455" cy="16460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24" y="1326507"/>
            <a:ext cx="2862745" cy="381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57F6824B-C2D3-44DC-BA73-27BDE09FD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6342" y="1728197"/>
            <a:ext cx="4216400" cy="2935781"/>
          </a:xfrm>
        </p:spPr>
        <p:txBody>
          <a:bodyPr/>
          <a:lstStyle/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mbol" panose="05050102010706020507" pitchFamily="18" charset="2"/>
              <a:buChar char=""/>
            </a:pPr>
            <a:endParaRPr lang="ru-RU" sz="1200" dirty="0" smtClean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mbol" panose="05050102010706020507" pitchFamily="18" charset="2"/>
              <a:buChar char=""/>
            </a:pPr>
            <a:endParaRPr lang="ru-RU" sz="1200" dirty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mbol" panose="05050102010706020507" pitchFamily="18" charset="2"/>
              <a:buChar char=""/>
            </a:pPr>
            <a:endParaRPr lang="ru-RU" sz="1200" dirty="0" smtClean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None/>
            </a:pPr>
            <a:endParaRPr lang="ru-RU" sz="1200" dirty="0" smtClean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0A4035-D0AD-4C33-8A1D-0C2F593AFD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13AB5E6-29A5-4CC5-AA17-B5D3D46EE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902" y="945"/>
            <a:ext cx="1720441" cy="13255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" y="413479"/>
            <a:ext cx="6627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1200" dirty="0" smtClean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МОДЕЛЬНЫЙ РЯД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(5-11 класс)  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2366" y="1333785"/>
            <a:ext cx="2224175" cy="3724603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69" y="1333785"/>
            <a:ext cx="2377439" cy="36905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344" y="1333785"/>
            <a:ext cx="2865289" cy="38169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385" y="1248132"/>
            <a:ext cx="2125015" cy="318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6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57F6824B-C2D3-44DC-BA73-27BDE09FD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7226" y="1772044"/>
            <a:ext cx="1040524" cy="1784657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None/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0A4035-D0AD-4C33-8A1D-0C2F593AFD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13AB5E6-29A5-4CC5-AA17-B5D3D46EE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902" y="945"/>
            <a:ext cx="1720441" cy="13255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" y="413479"/>
            <a:ext cx="6627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1200" dirty="0" smtClean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24" y="1326507"/>
            <a:ext cx="5150163" cy="15866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35" y="2963636"/>
            <a:ext cx="5486400" cy="206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5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57F6824B-C2D3-44DC-BA73-27BDE09FD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6342" y="1728197"/>
            <a:ext cx="4216400" cy="2935781"/>
          </a:xfrm>
        </p:spPr>
        <p:txBody>
          <a:bodyPr/>
          <a:lstStyle/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mbol" panose="05050102010706020507" pitchFamily="18" charset="2"/>
              <a:buChar char=""/>
            </a:pPr>
            <a:endParaRPr lang="ru-RU" sz="1200" dirty="0" smtClean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mbol" panose="05050102010706020507" pitchFamily="18" charset="2"/>
              <a:buChar char=""/>
            </a:pPr>
            <a:endParaRPr lang="ru-RU" sz="1200" dirty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mbol" panose="05050102010706020507" pitchFamily="18" charset="2"/>
              <a:buChar char=""/>
            </a:pPr>
            <a:endParaRPr lang="ru-RU" sz="1200" dirty="0" smtClean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None/>
            </a:pPr>
            <a:endParaRPr lang="ru-RU" sz="1200" dirty="0" smtClean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0A4035-D0AD-4C33-8A1D-0C2F593AFD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13AB5E6-29A5-4CC5-AA17-B5D3D46EE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902" y="945"/>
            <a:ext cx="1720441" cy="13255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8105" y="413479"/>
            <a:ext cx="62116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ПАРАДНАЯ ФОРМА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(девочки 1-11 класс)  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924215" y="1204486"/>
            <a:ext cx="2060128" cy="3228777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" y="1412590"/>
            <a:ext cx="2286894" cy="344318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394099" y="1412590"/>
            <a:ext cx="42274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ЖИЛЕТ+ЮБКА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белая блузка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рубашечного стиля, не прозрачная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длинным рукавом 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колготы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учениц 5-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класса телесного цвета, 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учениц 1-4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класса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белого цвета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классические туфли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39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57F6824B-C2D3-44DC-BA73-27BDE09FD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6342" y="1728197"/>
            <a:ext cx="4216400" cy="2935781"/>
          </a:xfrm>
        </p:spPr>
        <p:txBody>
          <a:bodyPr/>
          <a:lstStyle/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mbol" panose="05050102010706020507" pitchFamily="18" charset="2"/>
              <a:buChar char=""/>
            </a:pPr>
            <a:endParaRPr lang="ru-RU" sz="1200" dirty="0" smtClean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mbol" panose="05050102010706020507" pitchFamily="18" charset="2"/>
              <a:buChar char=""/>
            </a:pPr>
            <a:endParaRPr lang="ru-RU" sz="1200" dirty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mbol" panose="05050102010706020507" pitchFamily="18" charset="2"/>
              <a:buChar char=""/>
            </a:pPr>
            <a:endParaRPr lang="ru-RU" sz="1200" dirty="0" smtClean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None/>
            </a:pPr>
            <a:endParaRPr lang="ru-RU" sz="1200" dirty="0" smtClean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0A4035-D0AD-4C33-8A1D-0C2F593AFD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13AB5E6-29A5-4CC5-AA17-B5D3D46EE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902" y="945"/>
            <a:ext cx="1720441" cy="13255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8105" y="413479"/>
            <a:ext cx="62116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ПАРАДНАЯ ФОРМА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lang="ru-RU" sz="2000" b="1" kern="1200" dirty="0" err="1" smtClean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мальчи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ки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1-11 класс)  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697193" y="1440074"/>
            <a:ext cx="2185550" cy="2908303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0" y="1344374"/>
            <a:ext cx="2468950" cy="37034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89020" y="1672592"/>
            <a:ext cx="39081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ПИДЖАК+ БРЮКИ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(ЖИЛЕТ по желанию)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белая сорочка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галстук/бабочка,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классические туфли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полиуретановой или каучуковой подошве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5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57F6824B-C2D3-44DC-BA73-27BDE09FD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7953" y="1326507"/>
            <a:ext cx="4937760" cy="3548190"/>
          </a:xfrm>
        </p:spPr>
        <p:txBody>
          <a:bodyPr/>
          <a:lstStyle/>
          <a:p>
            <a:pPr marL="0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  <a:sym typeface="Arial"/>
              </a:rPr>
              <a:t>Пилотка черная без белого канта с эмблемой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  <a:sym typeface="Arial"/>
              </a:rPr>
              <a:t>ВМФ. Рубашка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  <a:sym typeface="Arial"/>
              </a:rPr>
              <a:t>кремовая офицера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  <a:sym typeface="Arial"/>
              </a:rPr>
              <a:t>ВМФ. Брюки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  <a:sym typeface="Arial"/>
              </a:rPr>
              <a:t>черные классического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  <a:sym typeface="Arial"/>
              </a:rPr>
              <a:t>типа. Ремень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  <a:sym typeface="Arial"/>
              </a:rPr>
              <a:t>черный. Туфли черные.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  <a:sym typeface="Arial"/>
              </a:rPr>
              <a:t>Носки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  <a:sym typeface="Arial"/>
              </a:rPr>
              <a:t>темные, без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  <a:sym typeface="Arial"/>
              </a:rPr>
              <a:t>рисунка. Галстук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  <a:sym typeface="Arial"/>
              </a:rPr>
              <a:t>черный офицера ВМФ с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  <a:sym typeface="Arial"/>
              </a:rPr>
              <a:t>зажимом.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  <a:sym typeface="Arial"/>
              </a:rPr>
              <a:t>Погоны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  <a:sym typeface="Arial"/>
              </a:rPr>
              <a:t>матроса Береговой охраны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  <a:sym typeface="Arial"/>
              </a:rPr>
              <a:t>(с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  <a:sym typeface="Arial"/>
              </a:rPr>
              <a:t>зеленым кантом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  <a:sym typeface="Arial"/>
              </a:rPr>
              <a:t>).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  <a:sym typeface="Arial"/>
              </a:rPr>
              <a:t>Н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  <a:sym typeface="Arial"/>
              </a:rPr>
              <a:t>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  <a:sym typeface="Arial"/>
              </a:rPr>
              <a:t>погонах должна быть буква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  <a:sym typeface="Arial"/>
              </a:rPr>
              <a:t>«К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  <a:sym typeface="Arial"/>
              </a:rPr>
              <a:t>»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  <a:sym typeface="Arial"/>
              </a:rPr>
              <a:t>крепится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  <a:sym typeface="Arial"/>
              </a:rPr>
              <a:t>на расстоянии 1.5 см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  <a:sym typeface="Arial"/>
              </a:rPr>
              <a:t>от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  <a:sym typeface="Arial"/>
              </a:rPr>
              <a:t>края погона.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mbol" panose="05050102010706020507" pitchFamily="18" charset="2"/>
              <a:buChar char=""/>
            </a:pPr>
            <a:endParaRPr lang="ru-RU" sz="1200" dirty="0">
              <a:solidFill>
                <a:srgbClr val="00206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mbol" panose="05050102010706020507" pitchFamily="18" charset="2"/>
              <a:buChar char=""/>
            </a:pPr>
            <a:endParaRPr lang="ru-RU" sz="1200" dirty="0" smtClean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None/>
            </a:pPr>
            <a:endParaRPr lang="ru-RU" sz="1200" dirty="0" smtClean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0A4035-D0AD-4C33-8A1D-0C2F593AFD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Roboto Condensed"/>
                <a:sym typeface="Roboto Condense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Roboto Condensed"/>
              <a:sym typeface="Roboto Condensed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13AB5E6-29A5-4CC5-AA17-B5D3D46EE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902" y="945"/>
            <a:ext cx="1720441" cy="13255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" y="413479"/>
            <a:ext cx="6627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                      КАДЕТСКАЯ ФОРМА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 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3" y="1330606"/>
            <a:ext cx="3835847" cy="373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0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57F6824B-C2D3-44DC-BA73-27BDE09FD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6342" y="1728197"/>
            <a:ext cx="4216400" cy="2935781"/>
          </a:xfrm>
        </p:spPr>
        <p:txBody>
          <a:bodyPr/>
          <a:lstStyle/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mbol" panose="05050102010706020507" pitchFamily="18" charset="2"/>
              <a:buChar char=""/>
            </a:pPr>
            <a:endParaRPr lang="ru-RU" sz="1200" dirty="0" smtClean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mbol" panose="05050102010706020507" pitchFamily="18" charset="2"/>
              <a:buChar char=""/>
            </a:pPr>
            <a:endParaRPr lang="ru-RU" sz="1200" dirty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mbol" panose="05050102010706020507" pitchFamily="18" charset="2"/>
              <a:buChar char=""/>
            </a:pPr>
            <a:endParaRPr lang="ru-RU" sz="1200" dirty="0" smtClean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None/>
            </a:pPr>
            <a:endParaRPr lang="ru-RU" sz="1200" dirty="0" smtClean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0A4035-D0AD-4C33-8A1D-0C2F593AFD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Roboto Condensed"/>
                <a:sym typeface="Roboto Condense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Roboto Condensed"/>
              <a:sym typeface="Roboto Condensed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13AB5E6-29A5-4CC5-AA17-B5D3D46EE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902" y="945"/>
            <a:ext cx="1720441" cy="13255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" y="413479"/>
            <a:ext cx="6627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                      КАДЕТСКАЯ ФОРМА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 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3" y="1728196"/>
            <a:ext cx="4659612" cy="262341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824248" y="1326507"/>
            <a:ext cx="38846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        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        Рекомендовано </a:t>
            </a:r>
            <a:r>
              <a:rPr lang="ru-RU" sz="1600" b="1" dirty="0">
                <a:solidFill>
                  <a:srgbClr val="002060"/>
                </a:solidFill>
              </a:rPr>
              <a:t>брать форму на 1 размер больше, дети очень быстро растут. Форму можно купить в магазинах </a:t>
            </a:r>
            <a:r>
              <a:rPr lang="ru-RU" sz="1600" b="1" dirty="0" err="1">
                <a:solidFill>
                  <a:srgbClr val="002060"/>
                </a:solidFill>
              </a:rPr>
              <a:t>В</a:t>
            </a:r>
            <a:r>
              <a:rPr lang="ru-RU" sz="1600" b="1" dirty="0" err="1" smtClean="0">
                <a:solidFill>
                  <a:srgbClr val="002060"/>
                </a:solidFill>
              </a:rPr>
              <a:t>оенторга</a:t>
            </a:r>
            <a:r>
              <a:rPr lang="ru-RU" sz="1600" b="1" dirty="0">
                <a:solidFill>
                  <a:srgbClr val="002060"/>
                </a:solidFill>
              </a:rPr>
              <a:t>. Ближайший в районе станции </a:t>
            </a:r>
            <a:r>
              <a:rPr lang="ru-RU" sz="1600" b="1" dirty="0" smtClean="0">
                <a:solidFill>
                  <a:srgbClr val="002060"/>
                </a:solidFill>
              </a:rPr>
              <a:t>м. </a:t>
            </a:r>
            <a:r>
              <a:rPr lang="ru-RU" sz="1600" b="1" dirty="0">
                <a:solidFill>
                  <a:srgbClr val="002060"/>
                </a:solidFill>
              </a:rPr>
              <a:t>Пионерская. При нахождении в магазине </a:t>
            </a:r>
            <a:r>
              <a:rPr lang="ru-RU" sz="1600" b="1" dirty="0" err="1">
                <a:solidFill>
                  <a:srgbClr val="002060"/>
                </a:solidFill>
              </a:rPr>
              <a:t>Военторга</a:t>
            </a:r>
            <a:r>
              <a:rPr lang="ru-RU" sz="1600" b="1" dirty="0">
                <a:solidFill>
                  <a:srgbClr val="002060"/>
                </a:solidFill>
              </a:rPr>
              <a:t>, продавцам нужно сказать, что нужна форма на кадета морской пограничник. Они все знают и помогут. Если нет необходимых размеров можно сделать заказ и они подберут на центральном складе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26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57F6824B-C2D3-44DC-BA73-27BDE09FD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6342" y="1728197"/>
            <a:ext cx="4216400" cy="2935781"/>
          </a:xfrm>
        </p:spPr>
        <p:txBody>
          <a:bodyPr/>
          <a:lstStyle/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mbol" panose="05050102010706020507" pitchFamily="18" charset="2"/>
              <a:buChar char=""/>
            </a:pPr>
            <a:endParaRPr lang="ru-RU" sz="1200" dirty="0" smtClean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mbol" panose="05050102010706020507" pitchFamily="18" charset="2"/>
              <a:buChar char=""/>
            </a:pPr>
            <a:endParaRPr lang="ru-RU" sz="1200" dirty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mbol" panose="05050102010706020507" pitchFamily="18" charset="2"/>
              <a:buChar char=""/>
            </a:pPr>
            <a:endParaRPr lang="ru-RU" sz="1200" dirty="0" smtClean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None/>
            </a:pPr>
            <a:endParaRPr lang="ru-RU" sz="1200" dirty="0" smtClean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0A4035-D0AD-4C33-8A1D-0C2F593AFD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13AB5E6-29A5-4CC5-AA17-B5D3D46EE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902" y="945"/>
            <a:ext cx="1720441" cy="13255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413479"/>
            <a:ext cx="67161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ПОВСЕДНЕВНАЯ ФОРМА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lang="ru-RU" sz="2000" b="1" kern="1200" noProof="0" dirty="0" smtClean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мальчи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ки 1-11 класс)  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6" y="1399437"/>
            <a:ext cx="2452327" cy="36784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284" y="1276833"/>
            <a:ext cx="2369115" cy="315882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39592" y="1526102"/>
            <a:ext cx="347403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ПИДЖАК или ЖИЛЕТ,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БРЮКИ,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классическая однотонная сорочка  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(без надписей и рисунков) светлых, пастельных тонов,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галстук/бабочка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56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57F6824B-C2D3-44DC-BA73-27BDE09FD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6342" y="1728197"/>
            <a:ext cx="4216400" cy="2935781"/>
          </a:xfrm>
        </p:spPr>
        <p:txBody>
          <a:bodyPr/>
          <a:lstStyle/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mbol" panose="05050102010706020507" pitchFamily="18" charset="2"/>
              <a:buChar char=""/>
            </a:pPr>
            <a:endParaRPr lang="ru-RU" sz="1200" dirty="0" smtClean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mbol" panose="05050102010706020507" pitchFamily="18" charset="2"/>
              <a:buChar char=""/>
            </a:pPr>
            <a:endParaRPr lang="ru-RU" sz="1200" dirty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mbol" panose="05050102010706020507" pitchFamily="18" charset="2"/>
              <a:buChar char=""/>
            </a:pPr>
            <a:endParaRPr lang="ru-RU" sz="1200" dirty="0" smtClean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None/>
            </a:pPr>
            <a:endParaRPr lang="ru-RU" sz="1200" dirty="0" smtClean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0A4035-D0AD-4C33-8A1D-0C2F593AFD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13AB5E6-29A5-4CC5-AA17-B5D3D46EE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902" y="945"/>
            <a:ext cx="1720441" cy="13255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" y="413479"/>
            <a:ext cx="6627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ПОВСЕДНЕВНАЯ ФОРМА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lang="ru-RU" sz="2000" b="1" kern="1200" dirty="0" err="1" smtClean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девоч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ки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1-4 класс)  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132320" y="1440075"/>
            <a:ext cx="1743959" cy="2794735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9" name="Рисунок 8"/>
          <p:cNvPicPr/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30177" y="1517028"/>
            <a:ext cx="2531942" cy="3435072"/>
          </a:xfrm>
          <a:prstGeom prst="rect">
            <a:avLst/>
          </a:prstGeom>
          <a:ln>
            <a:noFill/>
            <a:prstDash/>
          </a:ln>
        </p:spPr>
      </p:pic>
      <p:sp>
        <p:nvSpPr>
          <p:cNvPr id="2" name="Прямоугольник 1"/>
          <p:cNvSpPr/>
          <p:nvPr/>
        </p:nvSpPr>
        <p:spPr>
          <a:xfrm>
            <a:off x="3159410" y="1440075"/>
            <a:ext cx="42693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Платье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сарафан, брюки (классического кроя, костюмная ткань, не трикотажные), блузки рубашечного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типа (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однотонные с длинным или коротким рукавом светлых тонов) юбка, жилет или жакет, однотонные колготки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55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57F6824B-C2D3-44DC-BA73-27BDE09FD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6342" y="1728197"/>
            <a:ext cx="4216400" cy="2935781"/>
          </a:xfrm>
        </p:spPr>
        <p:txBody>
          <a:bodyPr/>
          <a:lstStyle/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mbol" panose="05050102010706020507" pitchFamily="18" charset="2"/>
              <a:buChar char=""/>
            </a:pPr>
            <a:endParaRPr lang="ru-RU" sz="1200" dirty="0" smtClean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mbol" panose="05050102010706020507" pitchFamily="18" charset="2"/>
              <a:buChar char=""/>
            </a:pPr>
            <a:endParaRPr lang="ru-RU" sz="1200" dirty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mbol" panose="05050102010706020507" pitchFamily="18" charset="2"/>
              <a:buChar char=""/>
            </a:pPr>
            <a:endParaRPr lang="ru-RU" sz="1200" dirty="0" smtClean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None/>
            </a:pPr>
            <a:endParaRPr lang="ru-RU" sz="1200" dirty="0" smtClean="0">
              <a:solidFill>
                <a:srgbClr val="3F537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0A4035-D0AD-4C33-8A1D-0C2F593AFD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13AB5E6-29A5-4CC5-AA17-B5D3D46EE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902" y="945"/>
            <a:ext cx="1720441" cy="13255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" y="413479"/>
            <a:ext cx="6627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ПОВСЕДНЕВНАЯ ФОРМА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lang="ru-RU" sz="2000" b="1" kern="1200" dirty="0" err="1" smtClean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девоч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ки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5-11 класс)  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176702" y="1210490"/>
            <a:ext cx="1894840" cy="3225165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6" y="1428112"/>
            <a:ext cx="2642991" cy="35239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99057" y="1326507"/>
            <a:ext cx="45648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Френч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жилет, юбка,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брюки, платье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классического кроя (костюмная ткань, не трикотажные), блузка однотонная с длинным или коротким рукавом светлых тонов без надписей и рисунков, колготки однотонные телесного или черного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04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57F6824B-C2D3-44DC-BA73-27BDE09FD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4883" y="1690064"/>
            <a:ext cx="5925339" cy="2963918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None/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Белая футболка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брюки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черного цвета (однотонные, без крупного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принта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обувь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(кеды или кроссовки) на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светлой подошве.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 занятий на улице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костюм</a:t>
            </a:r>
            <a:endParaRPr lang="ru-RU" sz="2400" dirty="0" smtClean="0">
              <a:solidFill>
                <a:srgbClr val="3F5378"/>
              </a:solidFill>
              <a:latin typeface="Times New Roman" panose="02020603050405020304" pitchFamily="18" charset="0"/>
              <a:ea typeface="Roboto Condensed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0A4035-D0AD-4C33-8A1D-0C2F593AFD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13AB5E6-29A5-4CC5-AA17-B5D3D46EE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902" y="945"/>
            <a:ext cx="1720441" cy="13255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" y="413479"/>
            <a:ext cx="6627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1200" dirty="0" smtClean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СПОРТИ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ВНАЯ ФОРМА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(1-11 класс)  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82183" y="1442665"/>
            <a:ext cx="2552700" cy="3645535"/>
          </a:xfrm>
          <a:prstGeom prst="rect">
            <a:avLst/>
          </a:prstGeom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57530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263248"/>
      </a:dk1>
      <a:lt1>
        <a:srgbClr val="FFFFFF"/>
      </a:lt1>
      <a:dk2>
        <a:srgbClr val="434343"/>
      </a:dk2>
      <a:lt2>
        <a:srgbClr val="F3F3F3"/>
      </a:lt2>
      <a:accent1>
        <a:srgbClr val="3F5378"/>
      </a:accent1>
      <a:accent2>
        <a:srgbClr val="263248"/>
      </a:accent2>
      <a:accent3>
        <a:srgbClr val="92A8C8"/>
      </a:accent3>
      <a:accent4>
        <a:srgbClr val="C7D3E6"/>
      </a:accent4>
      <a:accent5>
        <a:srgbClr val="FF9800"/>
      </a:accent5>
      <a:accent6>
        <a:srgbClr val="D26F00"/>
      </a:accent6>
      <a:hlink>
        <a:srgbClr val="3F537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15424</TotalTime>
  <Words>343</Words>
  <Application>Microsoft Office PowerPoint</Application>
  <PresentationFormat>Экран (16:9)</PresentationFormat>
  <Paragraphs>55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Roboto Condensed Light</vt:lpstr>
      <vt:lpstr>Times New Roman</vt:lpstr>
      <vt:lpstr>Arial</vt:lpstr>
      <vt:lpstr>Roboto Condensed</vt:lpstr>
      <vt:lpstr>Symbol</vt:lpstr>
      <vt:lpstr>Arvo</vt:lpstr>
      <vt:lpstr>Salerio template</vt:lpstr>
      <vt:lpstr>ШКОЛЬНАЯ ФОРМА ДЛЯ ОБУЧАЮЩИХСЯ  ГБОУ ШКОЛА № 253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Виктор Тимченко</dc:creator>
  <cp:lastModifiedBy>User</cp:lastModifiedBy>
  <cp:revision>363</cp:revision>
  <cp:lastPrinted>2022-02-09T13:53:16Z</cp:lastPrinted>
  <dcterms:modified xsi:type="dcterms:W3CDTF">2022-08-25T11:15:51Z</dcterms:modified>
</cp:coreProperties>
</file>